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b4ecb03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b4ecb03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b4ecb039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b4ecb039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b4ecb039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b4ecb039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b4ecb039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b4ecb039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b4ecb039c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b4ecb039c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b4ecb039c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b4ecb039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yadda.icm.edu.pl/yadda/element/bwmeta1.element.desklight-76cfd571-bba8-428e-ba9e-a756ad092055" TargetMode="External"/><Relationship Id="rId4" Type="http://schemas.openxmlformats.org/officeDocument/2006/relationships/hyperlink" Target="https://clanky.rvp.cz/clanek/k/g/20055/PRACE-SE-SKOLNIM-HISTORICKYM-PRAMENEM.html/" TargetMode="External"/><Relationship Id="rId5" Type="http://schemas.openxmlformats.org/officeDocument/2006/relationships/hyperlink" Target="http://www.moderni-dejiny.cz/clanek/skolni-historicky-pisemny-pramen-ve-vyuce-dejepis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Bydlení ve Zlíně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práce s prameny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Výuka založená na bádání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samostatná práce  s prameny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jiná pozice “chyby”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soustředěnost na vyšší dimenze kognitivního procesu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přemýšlení o minulosti, ne jen její mechanická reprodukce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neuzavřenost minulosti/ pluralita výkladů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Samostatná práce ve skupinách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/>
              <a:t>Kompozice 1: bydlení ve Zlíně ve 20. letech 20. století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200"/>
              <a:t>	Pramen 1: Policejní prohlídka bytu v roce 1926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200"/>
              <a:t>	Pramen 2: Nájemní smlouva z roku 1930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200"/>
              <a:t>Kompozice 2: bydlení ve Zlíně v50. letech 20. století</a:t>
            </a:r>
            <a:endParaRPr sz="1200"/>
          </a:p>
          <a:p>
            <a:pPr indent="45720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200"/>
              <a:t>Pramen 3: Nesprávné přidělení bytu (1951)</a:t>
            </a:r>
            <a:endParaRPr sz="1200"/>
          </a:p>
          <a:p>
            <a:pPr indent="45720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200"/>
              <a:t>Pramen 4: Žádost o přidělení bytu (1952)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200"/>
              <a:t>Kompozice 3: bydlení ve Zlíně v 80. a 90. letech 20. století</a:t>
            </a:r>
            <a:endParaRPr sz="1200"/>
          </a:p>
          <a:p>
            <a:pPr indent="45720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200"/>
              <a:t>Pramen 5: Vzpomínka na získávání bytu v 80. letech 20. století (2016)</a:t>
            </a:r>
            <a:endParaRPr sz="1200"/>
          </a:p>
          <a:p>
            <a:pPr indent="45720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200"/>
              <a:t>Pramen 6: článek o nedostatku bytů (1995)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Postup práce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Odpovězte ve dvojicích na otázky v jednotlivých kompozicích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Vyměňte si zkušenosti z jednotlivých kompozic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Vyberte z 6 pramenů 2-3, které považujete za nejlepší pro výuku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68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Katalogy otázek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Viliam Kratochvíl</a:t>
            </a:r>
            <a:endParaRPr/>
          </a:p>
          <a:p>
            <a:pPr indent="-29845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cs" sz="1100">
                <a:solidFill>
                  <a:schemeClr val="dk1"/>
                </a:solidFill>
              </a:rPr>
              <a:t>Kdo je autorem pramene?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cs" sz="1100">
                <a:solidFill>
                  <a:schemeClr val="dk1"/>
                </a:solidFill>
              </a:rPr>
              <a:t>Kdy byl napsaný?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cs" sz="1100">
                <a:solidFill>
                  <a:schemeClr val="dk1"/>
                </a:solidFill>
              </a:rPr>
              <a:t>Co je obsahem pramene?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cs" sz="1100">
                <a:solidFill>
                  <a:schemeClr val="dk1"/>
                </a:solidFill>
              </a:rPr>
              <a:t>Komu byl pramen určený?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cs" sz="1100">
                <a:solidFill>
                  <a:schemeClr val="dk1"/>
                </a:solidFill>
              </a:rPr>
              <a:t>Jaký byl záměr autora pramene?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2" type="body"/>
          </p:nvPr>
        </p:nvSpPr>
        <p:spPr>
          <a:xfrm>
            <a:off x="4832400" y="928200"/>
            <a:ext cx="3999900" cy="39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Wolfgang Hug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900">
                <a:solidFill>
                  <a:schemeClr val="dk1"/>
                </a:solidFill>
              </a:rPr>
              <a:t>1. Parafráze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Co se můžeme z pramene dozvědět? (určení obsahu)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Z jakých částí se text skládá (dělení)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Co je tématem textu? (nadpis)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900">
                <a:solidFill>
                  <a:schemeClr val="dk1"/>
                </a:solidFill>
              </a:rPr>
              <a:t>2. Obsahová analýza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Co je jádrem textu?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Co se v textu tvrdí nebo s čím se polemizuje?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Jaké dílčí aspekty jsou v textu zpracovány?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900">
                <a:solidFill>
                  <a:schemeClr val="dk1"/>
                </a:solidFill>
              </a:rPr>
              <a:t>3. Analýza pojmů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Jaké pojmy se nejčastěji vyskytují v textu?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Které pojmy jsou klíčové?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Jaký je smysl těchto pojmů v rámci textu?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900">
                <a:solidFill>
                  <a:schemeClr val="dk1"/>
                </a:solidFill>
              </a:rPr>
              <a:t>4. Věcná kritika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Protiřečí si text?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Co mohl autor pramene vědět a co ne?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Co jaké míry je text pravdivý?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900">
                <a:solidFill>
                  <a:schemeClr val="dk1"/>
                </a:solidFill>
              </a:rPr>
              <a:t>5. Kritika ideologie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Kdy, kým a pro koho byl text vytvořený?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jakému účelu měl pravděpodobně sloužit?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lphaLcParenR"/>
            </a:pPr>
            <a:r>
              <a:rPr lang="cs" sz="900">
                <a:solidFill>
                  <a:schemeClr val="dk1"/>
                </a:solidFill>
              </a:rPr>
              <a:t>Jaké stanovisko k problému zaujímá autor?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Historické myšlení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Příčina a následek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zaujmutí historické perspektivy: multiperspektivita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Určení kontinuity a změny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etická dimenze historické interpretace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Určení historického významu</a:t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950" y="1194000"/>
            <a:ext cx="4360049" cy="2948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Doporučená literatura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Havlůjová, Hana, and Jaroslav Najbert. "Hledání nového konsensu: Učíme dějepis ve veřejném zájmu?." Historie–Otázky–Problémy (History, Issues, Problems) 10.1 (2018): 15-31., dostupné online: </a:t>
            </a:r>
            <a:r>
              <a:rPr lang="cs" sz="1100" u="sng">
                <a:solidFill>
                  <a:schemeClr val="hlink"/>
                </a:solidFill>
                <a:hlinkClick r:id="rId3"/>
              </a:rPr>
              <a:t>http://yadda.icm.edu.pl/yadda/element/bwmeta1.element.desklight-76cfd571-bba8-428e-ba9e-a756ad092055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Milan Hess: Práce se školním historickým pramenem, dostupné online: </a:t>
            </a:r>
            <a:r>
              <a:rPr lang="cs" sz="1100" u="sng">
                <a:solidFill>
                  <a:schemeClr val="hlink"/>
                </a:solidFill>
                <a:hlinkClick r:id="rId4"/>
              </a:rPr>
              <a:t>https://clanky.rvp.cz/clanek/k/g/20055/PRACE-SE-SKOLNIM-HISTORICKYM-PRAMENEM.html/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Viliam Kratochvíl: ŠKOLNÍ HISTORICKÝ PÍSEMNÝ PRAMEN VE VÝUCE DĚJEPISU, dostupné online: </a:t>
            </a:r>
            <a:r>
              <a:rPr lang="cs" sz="1100" u="sng">
                <a:solidFill>
                  <a:schemeClr val="hlink"/>
                </a:solidFill>
                <a:hlinkClick r:id="rId5"/>
              </a:rPr>
              <a:t>http://www.moderni-dejiny.cz/clanek/skolni-historicky-pisemny-pramen-ve-vyuce-dejepisu/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